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49A0B6C-AD9B-42A9-8FC0-37CE77C25324}" type="datetimeFigureOut">
              <a:rPr lang="id-ID" smtClean="0"/>
              <a:t>10/10/2016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F6689A-1095-4711-983B-624F13C33FE6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0B6C-AD9B-42A9-8FC0-37CE77C25324}" type="datetimeFigureOut">
              <a:rPr lang="id-ID" smtClean="0"/>
              <a:t>10/10/2016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6689A-1095-4711-983B-624F13C33FE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49A0B6C-AD9B-42A9-8FC0-37CE77C25324}" type="datetimeFigureOut">
              <a:rPr lang="id-ID" smtClean="0"/>
              <a:t>10/10/2016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6F6689A-1095-4711-983B-624F13C33FE6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0B6C-AD9B-42A9-8FC0-37CE77C25324}" type="datetimeFigureOut">
              <a:rPr lang="id-ID" smtClean="0"/>
              <a:t>10/10/2016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F6689A-1095-4711-983B-624F13C33FE6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0B6C-AD9B-42A9-8FC0-37CE77C25324}" type="datetimeFigureOut">
              <a:rPr lang="id-ID" smtClean="0"/>
              <a:t>10/10/2016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6F6689A-1095-4711-983B-624F13C33FE6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49A0B6C-AD9B-42A9-8FC0-37CE77C25324}" type="datetimeFigureOut">
              <a:rPr lang="id-ID" smtClean="0"/>
              <a:t>10/10/2016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6F6689A-1095-4711-983B-624F13C33FE6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49A0B6C-AD9B-42A9-8FC0-37CE77C25324}" type="datetimeFigureOut">
              <a:rPr lang="id-ID" smtClean="0"/>
              <a:t>10/10/2016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6F6689A-1095-4711-983B-624F13C33FE6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0B6C-AD9B-42A9-8FC0-37CE77C25324}" type="datetimeFigureOut">
              <a:rPr lang="id-ID" smtClean="0"/>
              <a:t>10/10/2016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F6689A-1095-4711-983B-624F13C33FE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0B6C-AD9B-42A9-8FC0-37CE77C25324}" type="datetimeFigureOut">
              <a:rPr lang="id-ID" smtClean="0"/>
              <a:t>10/10/2016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F6689A-1095-4711-983B-624F13C33FE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A0B6C-AD9B-42A9-8FC0-37CE77C25324}" type="datetimeFigureOut">
              <a:rPr lang="id-ID" smtClean="0"/>
              <a:t>10/10/2016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F6689A-1095-4711-983B-624F13C33FE6}" type="slidenum">
              <a:rPr lang="id-ID" smtClean="0"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49A0B6C-AD9B-42A9-8FC0-37CE77C25324}" type="datetimeFigureOut">
              <a:rPr lang="id-ID" smtClean="0"/>
              <a:t>10/10/2016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6F6689A-1095-4711-983B-624F13C33FE6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49A0B6C-AD9B-42A9-8FC0-37CE77C25324}" type="datetimeFigureOut">
              <a:rPr lang="id-ID" smtClean="0"/>
              <a:t>10/10/2016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6F6689A-1095-4711-983B-624F13C33FE6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8227640" cy="1540768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/>
              <a:t>SISTEM KALKULASI BIAYA DALAM SEKTOR JASA DAN USAHA DAGANG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4365104"/>
            <a:ext cx="6705600" cy="108012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id-ID" dirty="0" smtClean="0"/>
              <a:t>HARIRI, SE., M.Ak</a:t>
            </a:r>
          </a:p>
          <a:p>
            <a:pPr algn="ctr"/>
            <a:r>
              <a:rPr lang="id-ID" dirty="0" smtClean="0"/>
              <a:t>Universitas Islam Malang</a:t>
            </a:r>
          </a:p>
          <a:p>
            <a:pPr algn="ctr"/>
            <a:r>
              <a:rPr lang="id-ID" dirty="0" smtClean="0"/>
              <a:t>2016</a:t>
            </a:r>
            <a:endParaRPr lang="id-ID" dirty="0"/>
          </a:p>
        </p:txBody>
      </p:sp>
      <p:sp>
        <p:nvSpPr>
          <p:cNvPr id="4" name="Oval 3"/>
          <p:cNvSpPr/>
          <p:nvPr/>
        </p:nvSpPr>
        <p:spPr>
          <a:xfrm>
            <a:off x="3707904" y="1196752"/>
            <a:ext cx="1728192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Pert 4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20700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d-ID" sz="3600" b="1" dirty="0" smtClean="0"/>
              <a:t>Konsep-Konsep yang Membentuk Sistem Kalkulasi Biaya</a:t>
            </a:r>
            <a:endParaRPr lang="id-ID" sz="3600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d-ID" sz="2000" b="1" u="sng" dirty="0" smtClean="0"/>
              <a:t>Hubungan antara ketiga istilah ini adalah:</a:t>
            </a:r>
          </a:p>
          <a:p>
            <a:pPr marL="0" indent="0">
              <a:buNone/>
            </a:pPr>
            <a:endParaRPr lang="id-ID" sz="2000" dirty="0"/>
          </a:p>
          <a:p>
            <a:pPr marL="0" indent="0">
              <a:buNone/>
            </a:pPr>
            <a:endParaRPr lang="id-ID" sz="2000" dirty="0" smtClean="0"/>
          </a:p>
          <a:p>
            <a:pPr marL="0" indent="0">
              <a:buNone/>
            </a:pPr>
            <a:r>
              <a:rPr lang="id-ID" sz="2000" dirty="0" smtClean="0"/>
              <a:t>				Penelusuran Biaya</a:t>
            </a:r>
          </a:p>
          <a:p>
            <a:pPr marL="0" indent="0">
              <a:buNone/>
            </a:pPr>
            <a:endParaRPr lang="id-ID" sz="2000" dirty="0"/>
          </a:p>
          <a:p>
            <a:pPr marL="0" indent="0">
              <a:buNone/>
            </a:pPr>
            <a:r>
              <a:rPr lang="id-ID" sz="2000" dirty="0" smtClean="0"/>
              <a:t>Pembagian Biaya</a:t>
            </a:r>
          </a:p>
          <a:p>
            <a:pPr marL="0" indent="0">
              <a:buNone/>
            </a:pPr>
            <a:endParaRPr lang="id-ID" sz="2000" dirty="0" smtClean="0"/>
          </a:p>
          <a:p>
            <a:pPr marL="0" indent="0">
              <a:buNone/>
            </a:pPr>
            <a:r>
              <a:rPr lang="id-ID" sz="2000" dirty="0"/>
              <a:t>	</a:t>
            </a:r>
            <a:r>
              <a:rPr lang="id-ID" sz="2000" dirty="0" smtClean="0"/>
              <a:t>			Alokasi Biaya</a:t>
            </a:r>
          </a:p>
          <a:p>
            <a:pPr marL="0" indent="0">
              <a:buNone/>
            </a:pPr>
            <a:endParaRPr lang="id-ID" sz="2000" dirty="0"/>
          </a:p>
          <a:p>
            <a:pPr marL="0" indent="0">
              <a:buNone/>
            </a:pPr>
            <a:endParaRPr lang="id-ID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1907704" y="2636912"/>
            <a:ext cx="237626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Biaya </a:t>
            </a:r>
          </a:p>
          <a:p>
            <a:pPr algn="ctr"/>
            <a:r>
              <a:rPr lang="id-ID" dirty="0" smtClean="0"/>
              <a:t>Langsung</a:t>
            </a:r>
            <a:endParaRPr lang="id-ID" dirty="0"/>
          </a:p>
        </p:txBody>
      </p:sp>
      <p:sp>
        <p:nvSpPr>
          <p:cNvPr id="6" name="Rounded Rectangle 5"/>
          <p:cNvSpPr/>
          <p:nvPr/>
        </p:nvSpPr>
        <p:spPr>
          <a:xfrm>
            <a:off x="1907704" y="4149080"/>
            <a:ext cx="237626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Biaya </a:t>
            </a:r>
          </a:p>
          <a:p>
            <a:pPr algn="ctr"/>
            <a:r>
              <a:rPr lang="id-ID" dirty="0" smtClean="0"/>
              <a:t>Tidak Langsung</a:t>
            </a:r>
            <a:endParaRPr lang="id-ID" dirty="0"/>
          </a:p>
        </p:txBody>
      </p:sp>
      <p:sp>
        <p:nvSpPr>
          <p:cNvPr id="7" name="Rounded Rectangle 6"/>
          <p:cNvSpPr/>
          <p:nvPr/>
        </p:nvSpPr>
        <p:spPr>
          <a:xfrm>
            <a:off x="6588224" y="2780928"/>
            <a:ext cx="1368152" cy="2304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Objek Biaya</a:t>
            </a:r>
            <a:endParaRPr lang="id-ID" dirty="0"/>
          </a:p>
        </p:txBody>
      </p:sp>
      <p:sp>
        <p:nvSpPr>
          <p:cNvPr id="8" name="Right Arrow 7"/>
          <p:cNvSpPr/>
          <p:nvPr/>
        </p:nvSpPr>
        <p:spPr>
          <a:xfrm>
            <a:off x="4355976" y="3068960"/>
            <a:ext cx="21602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ight Arrow 8"/>
          <p:cNvSpPr/>
          <p:nvPr/>
        </p:nvSpPr>
        <p:spPr>
          <a:xfrm>
            <a:off x="4355976" y="4653136"/>
            <a:ext cx="21602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628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600" b="1" dirty="0" smtClean="0"/>
              <a:t>Sistem Job Costing dan Process Costing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251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dirty="0" smtClean="0"/>
              <a:t>Perusahaan seringkali menggunakan dua sistem dasar kalkulasi biaya untuk membagi biaya ke produk atau jasa:</a:t>
            </a:r>
          </a:p>
          <a:p>
            <a:r>
              <a:rPr lang="id-ID" b="1" dirty="0" smtClean="0"/>
              <a:t>Sistem kalkulasi biaya pesanan job </a:t>
            </a:r>
            <a:r>
              <a:rPr lang="id-ID" b="1" i="1" dirty="0" smtClean="0"/>
              <a:t>(job order costing sistem)</a:t>
            </a:r>
            <a:r>
              <a:rPr lang="id-ID" dirty="0" smtClean="0"/>
              <a:t>. Harga pokok dari produk diperoleh dengan membagi biaya ke jasa atau produk yang berbeda yang dapat diidentifikasi.</a:t>
            </a:r>
          </a:p>
          <a:p>
            <a:r>
              <a:rPr lang="id-ID" b="1" dirty="0" smtClean="0"/>
              <a:t>Sistem kalkulasi biaya proses </a:t>
            </a:r>
            <a:r>
              <a:rPr lang="id-ID" b="1" i="1" dirty="0" smtClean="0"/>
              <a:t>(process costing system)</a:t>
            </a:r>
            <a:r>
              <a:rPr lang="id-ID" dirty="0" smtClean="0"/>
              <a:t>. Harga pokok dari produk atau jasa diperoleh dengan membagi biaya ke unit serupa yang banyak dan kemudian menghitung biaya unit berdasarkan rata-rata.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074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Contoh </a:t>
            </a:r>
            <a:r>
              <a:rPr lang="id-ID" i="1" dirty="0"/>
              <a:t>J</a:t>
            </a:r>
            <a:r>
              <a:rPr lang="id-ID" i="1" dirty="0" smtClean="0"/>
              <a:t>ob </a:t>
            </a:r>
            <a:r>
              <a:rPr lang="id-ID" i="1" dirty="0"/>
              <a:t>C</a:t>
            </a:r>
            <a:r>
              <a:rPr lang="id-ID" i="1" dirty="0" smtClean="0"/>
              <a:t>osting</a:t>
            </a:r>
            <a:r>
              <a:rPr lang="id-ID" dirty="0" smtClean="0"/>
              <a:t> dari </a:t>
            </a:r>
            <a:r>
              <a:rPr lang="id-ID" i="1" dirty="0" smtClean="0"/>
              <a:t>Process Costing</a:t>
            </a:r>
            <a:r>
              <a:rPr lang="id-ID" dirty="0" smtClean="0"/>
              <a:t> dalam sektor Jasa, Usaha </a:t>
            </a:r>
            <a:r>
              <a:rPr lang="id-ID" dirty="0"/>
              <a:t>D</a:t>
            </a:r>
            <a:r>
              <a:rPr lang="id-ID" dirty="0" smtClean="0"/>
              <a:t>agang, dan Manufaktur</a:t>
            </a:r>
          </a:p>
          <a:p>
            <a:pPr marL="0" indent="0">
              <a:buNone/>
            </a:pP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573336"/>
              </p:ext>
            </p:extLst>
          </p:nvPr>
        </p:nvGraphicFramePr>
        <p:xfrm>
          <a:off x="827584" y="2748528"/>
          <a:ext cx="7848872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218"/>
                <a:gridCol w="1962218"/>
                <a:gridCol w="1962218"/>
                <a:gridCol w="1962218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Sektor Jasa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Sektor </a:t>
                      </a:r>
                    </a:p>
                    <a:p>
                      <a:pPr algn="ctr"/>
                      <a:r>
                        <a:rPr lang="id-ID" dirty="0" smtClean="0"/>
                        <a:t>Usaha Dagang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Sektor</a:t>
                      </a:r>
                    </a:p>
                    <a:p>
                      <a:pPr algn="ctr"/>
                      <a:r>
                        <a:rPr lang="id-ID" smtClean="0"/>
                        <a:t>Manufaktur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Digunakan Jkalkulasi </a:t>
                      </a:r>
                      <a:r>
                        <a:rPr lang="id-ID" i="1" dirty="0" smtClean="0"/>
                        <a:t>Job Costing</a:t>
                      </a:r>
                      <a:endParaRPr lang="id-ID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id-ID" dirty="0" smtClean="0"/>
                        <a:t>Tim audit akuntan pablik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id-ID" dirty="0" smtClean="0"/>
                        <a:t>Kampanye iklan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id-ID" dirty="0" smtClean="0"/>
                        <a:t>Katalog mail-order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id-ID" dirty="0" smtClean="0"/>
                        <a:t>Toko buku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id-ID" dirty="0" smtClean="0"/>
                        <a:t>Perakitan aircraff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id-ID" dirty="0" smtClean="0"/>
                        <a:t>Pembuatan</a:t>
                      </a:r>
                      <a:r>
                        <a:rPr lang="id-ID" baseline="0" dirty="0" smtClean="0"/>
                        <a:t> sistem permesinan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Digunakan Kalkulasi </a:t>
                      </a:r>
                      <a:r>
                        <a:rPr lang="id-ID" i="1" dirty="0" smtClean="0"/>
                        <a:t>Process Costing</a:t>
                      </a:r>
                      <a:endParaRPr lang="id-ID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id-ID" dirty="0" smtClean="0"/>
                        <a:t>Retail banking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id-ID" dirty="0" smtClean="0"/>
                        <a:t>Pengiriman</a:t>
                      </a:r>
                      <a:r>
                        <a:rPr lang="id-ID" baseline="0" dirty="0" smtClean="0"/>
                        <a:t> pos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id-ID" dirty="0" smtClean="0"/>
                        <a:t>Prdagangan bebas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id-ID" dirty="0" smtClean="0"/>
                        <a:t>Langganan majalah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id-ID" dirty="0" smtClean="0"/>
                        <a:t>Pengilangan minyak</a:t>
                      </a:r>
                    </a:p>
                    <a:p>
                      <a:pPr marL="285750" indent="-285750">
                        <a:buFont typeface="Wingdings" pitchFamily="2" charset="2"/>
                        <a:buChar char="§"/>
                      </a:pPr>
                      <a:r>
                        <a:rPr lang="id-ID" dirty="0" smtClean="0"/>
                        <a:t>Produksi minuman ringan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095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b="1" dirty="0" smtClean="0"/>
              <a:t>Job Costing dalam Perusahaan Jasa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d-ID" dirty="0" smtClean="0"/>
              <a:t>Perusahaan sektor jasa menyediakan konsumennya dengan jasa atau produk yang tidak berwujud.</a:t>
            </a:r>
          </a:p>
          <a:p>
            <a:r>
              <a:rPr lang="id-ID" b="1" dirty="0" smtClean="0"/>
              <a:t>Job Costing dari satu penugasan audit</a:t>
            </a:r>
          </a:p>
          <a:p>
            <a:pPr marL="0" indent="0">
              <a:buNone/>
            </a:pPr>
            <a:r>
              <a:rPr lang="id-ID" dirty="0" smtClean="0"/>
              <a:t>Linda dan Rekan adalah Kantor Akuntan Publik. Menyajikan laporan laba/rugi tahun 20x4 dan anggaran laba/rugi tahun 20x5 pada Qinoy Transport.</a:t>
            </a:r>
          </a:p>
          <a:p>
            <a:pPr marL="0" indent="0">
              <a:buNone/>
            </a:pPr>
            <a:r>
              <a:rPr lang="id-ID" dirty="0" smtClean="0"/>
              <a:t>Terdapat penggunaan pokok dari informasi biaya job: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Untuk pedoman dalam pengambilan keputusan dalam penetapan harga job dan penekanan job (yakni, job mana yang secara aktif dicari dan mana yang dibiarkan).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Untuk membantu dalam perencanaan biaya dan manajemen biaya.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9396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  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4640146"/>
              </p:ext>
            </p:extLst>
          </p:nvPr>
        </p:nvGraphicFramePr>
        <p:xfrm>
          <a:off x="612775" y="1772816"/>
          <a:ext cx="8153400" cy="460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Hasil Aktual 20x4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Anggaran 20x5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Pendapatan</a:t>
                      </a:r>
                      <a:r>
                        <a:rPr lang="id-ID" sz="1600" baseline="0" dirty="0" smtClean="0"/>
                        <a:t> operasi</a:t>
                      </a:r>
                    </a:p>
                    <a:p>
                      <a:r>
                        <a:rPr lang="id-ID" sz="1600" baseline="0" dirty="0" smtClean="0"/>
                        <a:t>Biaya operasi:</a:t>
                      </a:r>
                    </a:p>
                    <a:p>
                      <a:r>
                        <a:rPr lang="id-ID" sz="1600" baseline="0" dirty="0" smtClean="0"/>
                        <a:t>Tenaga profesional</a:t>
                      </a:r>
                    </a:p>
                    <a:p>
                      <a:r>
                        <a:rPr lang="id-ID" sz="1600" dirty="0" smtClean="0"/>
                        <a:t>Biaya kepegawaian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d-ID" sz="1600" dirty="0" smtClean="0"/>
                        <a:t>Staf kantor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d-ID" sz="1600" dirty="0" smtClean="0"/>
                        <a:t>Sistem informasi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d-ID" sz="1600" dirty="0" smtClean="0"/>
                        <a:t>Administrasi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id-ID" sz="1600" dirty="0" smtClean="0"/>
                        <a:t>Lain-lain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id-ID" sz="1600" dirty="0" smtClean="0"/>
                        <a:t>Biaya operasi lain: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id-ID" sz="1600" dirty="0" smtClean="0"/>
                        <a:t>Asuransi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id-ID" sz="1600" dirty="0" smtClean="0"/>
                        <a:t>Pengembangan profesional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id-ID" sz="1600" dirty="0" smtClean="0"/>
                        <a:t>Occupancy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id-ID" sz="1600" dirty="0" smtClean="0"/>
                        <a:t>Telp/fax/photocopy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id-ID" sz="1600" dirty="0" smtClean="0"/>
                        <a:t>Travel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id-ID" sz="1600" dirty="0" smtClean="0"/>
                        <a:t>Lain-lain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id-ID" sz="1600" dirty="0" smtClean="0"/>
                        <a:t>Biaya</a:t>
                      </a:r>
                      <a:r>
                        <a:rPr lang="id-ID" sz="1600" baseline="0" dirty="0" smtClean="0"/>
                        <a:t> operasi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id-ID" sz="1600" baseline="0" dirty="0" smtClean="0"/>
                        <a:t>Laba operasi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600" dirty="0" smtClean="0"/>
                        <a:t>56.040</a:t>
                      </a:r>
                    </a:p>
                    <a:p>
                      <a:endParaRPr lang="id-ID" sz="1600" dirty="0" smtClean="0"/>
                    </a:p>
                    <a:p>
                      <a:pPr algn="r"/>
                      <a:r>
                        <a:rPr lang="id-ID" sz="1600" dirty="0" smtClean="0"/>
                        <a:t>27.420</a:t>
                      </a:r>
                    </a:p>
                    <a:p>
                      <a:endParaRPr lang="id-ID" sz="1600" dirty="0" smtClean="0"/>
                    </a:p>
                    <a:p>
                      <a:r>
                        <a:rPr lang="id-ID" sz="1600" dirty="0" smtClean="0"/>
                        <a:t>3.600</a:t>
                      </a:r>
                    </a:p>
                    <a:p>
                      <a:r>
                        <a:rPr lang="id-ID" sz="1600" dirty="0" smtClean="0"/>
                        <a:t>3.060</a:t>
                      </a:r>
                    </a:p>
                    <a:p>
                      <a:r>
                        <a:rPr lang="id-ID" sz="1600" dirty="0" smtClean="0"/>
                        <a:t>1.000</a:t>
                      </a:r>
                    </a:p>
                    <a:p>
                      <a:r>
                        <a:rPr lang="id-ID" sz="1600" dirty="0" smtClean="0"/>
                        <a:t>1.640                           9.380</a:t>
                      </a:r>
                    </a:p>
                    <a:p>
                      <a:endParaRPr lang="id-ID" sz="1600" dirty="0" smtClean="0"/>
                    </a:p>
                    <a:p>
                      <a:r>
                        <a:rPr lang="id-ID" sz="1600" dirty="0" smtClean="0"/>
                        <a:t>2.942</a:t>
                      </a:r>
                    </a:p>
                    <a:p>
                      <a:r>
                        <a:rPr lang="id-ID" sz="1600" dirty="0" smtClean="0"/>
                        <a:t>1.080</a:t>
                      </a:r>
                    </a:p>
                    <a:p>
                      <a:r>
                        <a:rPr lang="id-ID" sz="1600" dirty="0" smtClean="0"/>
                        <a:t>3.826</a:t>
                      </a:r>
                    </a:p>
                    <a:p>
                      <a:r>
                        <a:rPr lang="id-ID" sz="1600" dirty="0" smtClean="0"/>
                        <a:t>2.660</a:t>
                      </a:r>
                    </a:p>
                    <a:p>
                      <a:r>
                        <a:rPr lang="id-ID" sz="1600" dirty="0" smtClean="0"/>
                        <a:t>1.436</a:t>
                      </a:r>
                    </a:p>
                    <a:p>
                      <a:r>
                        <a:rPr lang="id-ID" sz="1600" dirty="0" smtClean="0"/>
                        <a:t>1.860                         13.804</a:t>
                      </a:r>
                    </a:p>
                    <a:p>
                      <a:r>
                        <a:rPr lang="id-ID" sz="1600" dirty="0" smtClean="0"/>
                        <a:t>                                  50.604</a:t>
                      </a:r>
                    </a:p>
                    <a:p>
                      <a:r>
                        <a:rPr lang="id-ID" sz="1600" dirty="0" smtClean="0"/>
                        <a:t>                                    5.436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sz="1600" dirty="0" smtClean="0"/>
                        <a:t>                             61.120</a:t>
                      </a:r>
                    </a:p>
                    <a:p>
                      <a:endParaRPr lang="id-ID" sz="1600" dirty="0" smtClean="0"/>
                    </a:p>
                    <a:p>
                      <a:pPr algn="r"/>
                      <a:r>
                        <a:rPr lang="id-ID" sz="1600" dirty="0" smtClean="0"/>
                        <a:t>28.800   </a:t>
                      </a:r>
                    </a:p>
                    <a:p>
                      <a:endParaRPr lang="id-ID" sz="1600" dirty="0" smtClean="0"/>
                    </a:p>
                    <a:p>
                      <a:r>
                        <a:rPr lang="id-ID" sz="1600" dirty="0" smtClean="0"/>
                        <a:t>4.060</a:t>
                      </a:r>
                    </a:p>
                    <a:p>
                      <a:r>
                        <a:rPr lang="id-ID" sz="1600" dirty="0" smtClean="0"/>
                        <a:t>3.200</a:t>
                      </a:r>
                    </a:p>
                    <a:p>
                      <a:r>
                        <a:rPr lang="id-ID" sz="1600" dirty="0" smtClean="0"/>
                        <a:t>1.320</a:t>
                      </a:r>
                    </a:p>
                    <a:p>
                      <a:r>
                        <a:rPr lang="id-ID" sz="1600" dirty="0" smtClean="0"/>
                        <a:t>2.076                         10.656 </a:t>
                      </a:r>
                    </a:p>
                    <a:p>
                      <a:endParaRPr lang="id-ID" sz="1600" dirty="0" smtClean="0"/>
                    </a:p>
                    <a:p>
                      <a:r>
                        <a:rPr lang="id-ID" sz="1600" dirty="0" smtClean="0"/>
                        <a:t>4.320</a:t>
                      </a:r>
                    </a:p>
                    <a:p>
                      <a:r>
                        <a:rPr lang="id-ID" sz="1600" dirty="0" smtClean="0"/>
                        <a:t>1.760</a:t>
                      </a:r>
                    </a:p>
                    <a:p>
                      <a:r>
                        <a:rPr lang="id-ID" sz="1600" dirty="0" smtClean="0"/>
                        <a:t>4.000</a:t>
                      </a:r>
                    </a:p>
                    <a:p>
                      <a:r>
                        <a:rPr lang="id-ID" sz="1600" dirty="0" smtClean="0"/>
                        <a:t>2.860</a:t>
                      </a:r>
                    </a:p>
                    <a:p>
                      <a:r>
                        <a:rPr lang="id-ID" sz="1600" dirty="0" smtClean="0"/>
                        <a:t>1.540</a:t>
                      </a:r>
                    </a:p>
                    <a:p>
                      <a:r>
                        <a:rPr lang="id-ID" sz="1600" dirty="0" smtClean="0"/>
                        <a:t>   784                         15.264</a:t>
                      </a:r>
                    </a:p>
                    <a:p>
                      <a:pPr algn="r"/>
                      <a:r>
                        <a:rPr lang="id-ID" sz="1600" dirty="0" smtClean="0"/>
                        <a:t>54.720</a:t>
                      </a:r>
                    </a:p>
                    <a:p>
                      <a:pPr algn="r"/>
                      <a:r>
                        <a:rPr lang="id-ID" sz="1600" dirty="0" smtClean="0"/>
                        <a:t>6.400</a:t>
                      </a:r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3347864" y="4149080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347864" y="5805264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84168" y="4149080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84168" y="5805264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884368" y="5805264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148064" y="5808209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148064" y="6093296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884368" y="6093296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566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Pendekatan umum terhadap job costing</a:t>
            </a:r>
          </a:p>
          <a:p>
            <a:pPr marL="0" indent="0">
              <a:buNone/>
            </a:pPr>
            <a:r>
              <a:rPr lang="id-ID" dirty="0" smtClean="0"/>
              <a:t>Lima langkah yang diambil dalam membagi biaya ke job costing:</a:t>
            </a:r>
          </a:p>
          <a:p>
            <a:pPr marL="0" indent="0">
              <a:buNone/>
            </a:pPr>
            <a:r>
              <a:rPr lang="id-ID" dirty="0" smtClean="0"/>
              <a:t>LANGKAH 1: Identifikasikan job yang dipilih yakni obyek biaya yang dipilih.</a:t>
            </a:r>
          </a:p>
          <a:p>
            <a:pPr marL="0" indent="0">
              <a:buNone/>
            </a:pPr>
            <a:r>
              <a:rPr lang="id-ID" smtClean="0"/>
              <a:t>LANGKAH 2: Identifikasikan kategori biaya langsung untuk job.</a:t>
            </a:r>
          </a:p>
          <a:p>
            <a:pPr marL="0" indent="0">
              <a:buNone/>
            </a:pPr>
            <a:r>
              <a:rPr lang="id-ID" dirty="0" smtClean="0"/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18118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129532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105</TotalTime>
  <Words>382</Words>
  <Application>Microsoft Office PowerPoint</Application>
  <PresentationFormat>On-screen Show (4:3)</PresentationFormat>
  <Paragraphs>109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SISTEM KALKULASI BIAYA DALAM SEKTOR JASA DAN USAHA DAGANG</vt:lpstr>
      <vt:lpstr>Konsep-Konsep yang Membentuk Sistem Kalkulasi Biaya</vt:lpstr>
      <vt:lpstr>Sistem Job Costing dan Process Costing</vt:lpstr>
      <vt:lpstr>PowerPoint Presentation</vt:lpstr>
      <vt:lpstr>Job Costing dalam Perusahaan Jasa</vt:lpstr>
      <vt:lpstr>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KALKULASI BIAYA DALAM SEKTOR JASA DAN USAHA DAGANG</dc:title>
  <dc:creator>ASUS</dc:creator>
  <cp:lastModifiedBy>ASUS</cp:lastModifiedBy>
  <cp:revision>13</cp:revision>
  <dcterms:created xsi:type="dcterms:W3CDTF">2016-10-09T10:04:03Z</dcterms:created>
  <dcterms:modified xsi:type="dcterms:W3CDTF">2016-10-10T02:18:21Z</dcterms:modified>
</cp:coreProperties>
</file>